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4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2" r:id="rId6"/>
    <p:sldId id="261" r:id="rId7"/>
    <p:sldId id="344" r:id="rId8"/>
  </p:sldIdLst>
  <p:sldSz cx="9144000" cy="5143500" type="screen16x9"/>
  <p:notesSz cx="6858000" cy="9144000"/>
  <p:embeddedFontLst>
    <p:embeddedFont>
      <p:font typeface="DM Serif Display" pitchFamily="2" charset="0"/>
      <p:regular r:id="rId10"/>
      <p:italic r:id="rId11"/>
    </p:embeddedFont>
    <p:embeddedFont>
      <p:font typeface="Fira Sans Extra Condensed Medium" panose="020B0604020202020204" charset="0"/>
      <p:regular r:id="rId12"/>
      <p:bold r:id="rId13"/>
      <p:italic r:id="rId14"/>
      <p:boldItalic r:id="rId15"/>
    </p:embeddedFont>
    <p:embeddedFont>
      <p:font typeface="Open Sans" panose="020B0606030504020204" pitchFamily="34" charset="0"/>
      <p:regular r:id="rId16"/>
      <p:bold r:id="rId17"/>
      <p:italic r:id="rId18"/>
      <p:boldItalic r:id="rId19"/>
    </p:embeddedFont>
    <p:embeddedFont>
      <p:font typeface="Open Sans Light" panose="020B0306030504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F50481E-4B46-4B75-9E6B-C3D13D6CDD4B}">
  <a:tblStyle styleId="{5F50481E-4B46-4B75-9E6B-C3D13D6CDD4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36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1588ae0e4b_0_1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1588ae0e4b_0_1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1588ae0e4b_0_1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1588ae0e4b_0_1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166a889f7a_1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166a889f7a_1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1588ae0e4b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1588ae0e4b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1588ae0e4b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1588ae0e4b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>
          <a:extLst>
            <a:ext uri="{FF2B5EF4-FFF2-40B4-BE49-F238E27FC236}">
              <a16:creationId xmlns:a16="http://schemas.microsoft.com/office/drawing/2014/main" id="{1BFBBB79-A4C1-5182-53ED-E64A99A4B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1588ae0e4b_0_314:notes">
            <a:extLst>
              <a:ext uri="{FF2B5EF4-FFF2-40B4-BE49-F238E27FC236}">
                <a16:creationId xmlns:a16="http://schemas.microsoft.com/office/drawing/2014/main" id="{6EFB95A8-5721-1916-DA38-5FA701521E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1588ae0e4b_0_314:notes">
            <a:extLst>
              <a:ext uri="{FF2B5EF4-FFF2-40B4-BE49-F238E27FC236}">
                <a16:creationId xmlns:a16="http://schemas.microsoft.com/office/drawing/2014/main" id="{B196077B-9515-E904-2113-4F9731705A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949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49550" y="1361100"/>
            <a:ext cx="4245000" cy="21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49475" y="3483600"/>
            <a:ext cx="42450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None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6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5"/>
          <p:cNvSpPr/>
          <p:nvPr/>
        </p:nvSpPr>
        <p:spPr>
          <a:xfrm>
            <a:off x="5344850" y="0"/>
            <a:ext cx="3798900" cy="2233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45"/>
          <p:cNvSpPr/>
          <p:nvPr/>
        </p:nvSpPr>
        <p:spPr>
          <a:xfrm>
            <a:off x="-2066275" y="4599425"/>
            <a:ext cx="2779500" cy="1633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rabi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rabi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subTitle" idx="1"/>
          </p:nvPr>
        </p:nvSpPr>
        <p:spPr>
          <a:xfrm>
            <a:off x="934675" y="2689512"/>
            <a:ext cx="2877300" cy="13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2"/>
          </p:nvPr>
        </p:nvSpPr>
        <p:spPr>
          <a:xfrm>
            <a:off x="5371300" y="2689513"/>
            <a:ext cx="2877300" cy="13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ctrTitle"/>
          </p:nvPr>
        </p:nvSpPr>
        <p:spPr>
          <a:xfrm>
            <a:off x="934675" y="21299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ctrTitle" idx="3"/>
          </p:nvPr>
        </p:nvSpPr>
        <p:spPr>
          <a:xfrm>
            <a:off x="5371300" y="21299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>
            <a:spLocks noGrp="1"/>
          </p:cNvSpPr>
          <p:nvPr>
            <p:ph type="ctrTitle"/>
          </p:nvPr>
        </p:nvSpPr>
        <p:spPr>
          <a:xfrm>
            <a:off x="4755000" y="1851800"/>
            <a:ext cx="29832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subTitle" idx="1"/>
          </p:nvPr>
        </p:nvSpPr>
        <p:spPr>
          <a:xfrm>
            <a:off x="4754950" y="2314225"/>
            <a:ext cx="2983200" cy="13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>
            <a:spLocks noGrp="1"/>
          </p:cNvSpPr>
          <p:nvPr>
            <p:ph type="subTitle" idx="1"/>
          </p:nvPr>
        </p:nvSpPr>
        <p:spPr>
          <a:xfrm flipH="1">
            <a:off x="2144325" y="3016350"/>
            <a:ext cx="48552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title"/>
          </p:nvPr>
        </p:nvSpPr>
        <p:spPr>
          <a:xfrm>
            <a:off x="1735599" y="1380450"/>
            <a:ext cx="5673000" cy="163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>
            <a:spLocks noGrp="1"/>
          </p:cNvSpPr>
          <p:nvPr>
            <p:ph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3" name="Google Shape;153;p33">
            <a:hlinkClick r:id="" action="ppaction://noaction"/>
          </p:cNvPr>
          <p:cNvSpPr txBox="1">
            <a:spLocks noGrp="1"/>
          </p:cNvSpPr>
          <p:nvPr>
            <p:ph type="ctrTitle" idx="2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54" name="Google Shape;154;p33"/>
          <p:cNvSpPr txBox="1">
            <a:spLocks noGrp="1"/>
          </p:cNvSpPr>
          <p:nvPr>
            <p:ph type="subTitle" idx="1"/>
          </p:nvPr>
        </p:nvSpPr>
        <p:spPr>
          <a:xfrm>
            <a:off x="725625" y="4291560"/>
            <a:ext cx="19065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55" name="Google Shape;155;p33">
            <a:hlinkClick r:id="" action="ppaction://noaction"/>
          </p:cNvPr>
          <p:cNvSpPr txBox="1">
            <a:spLocks noGrp="1"/>
          </p:cNvSpPr>
          <p:nvPr>
            <p:ph type="title" idx="3" hasCustomPrompt="1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6" name="Google Shape;156;p33">
            <a:hlinkClick r:id="" action="ppaction://noaction"/>
          </p:cNvPr>
          <p:cNvSpPr txBox="1">
            <a:spLocks noGrp="1"/>
          </p:cNvSpPr>
          <p:nvPr>
            <p:ph type="ctrTitle" idx="4"/>
          </p:nvPr>
        </p:nvSpPr>
        <p:spPr>
          <a:xfrm>
            <a:off x="2870600" y="3781500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subTitle" idx="5"/>
          </p:nvPr>
        </p:nvSpPr>
        <p:spPr>
          <a:xfrm>
            <a:off x="2870596" y="4287854"/>
            <a:ext cx="19767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58" name="Google Shape;158;p33">
            <a:hlinkClick r:id="" action="ppaction://noaction"/>
          </p:cNvPr>
          <p:cNvSpPr txBox="1">
            <a:spLocks noGrp="1"/>
          </p:cNvSpPr>
          <p:nvPr>
            <p:ph type="title" idx="6" hasCustomPrompt="1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9" name="Google Shape;159;p33">
            <a:hlinkClick r:id="" action="ppaction://noaction"/>
          </p:cNvPr>
          <p:cNvSpPr txBox="1">
            <a:spLocks noGrp="1"/>
          </p:cNvSpPr>
          <p:nvPr>
            <p:ph type="ctrTitle" idx="7"/>
          </p:nvPr>
        </p:nvSpPr>
        <p:spPr>
          <a:xfrm>
            <a:off x="5015575" y="3781525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0" name="Google Shape;160;p33"/>
          <p:cNvSpPr txBox="1">
            <a:spLocks noGrp="1"/>
          </p:cNvSpPr>
          <p:nvPr>
            <p:ph type="subTitle" idx="8"/>
          </p:nvPr>
        </p:nvSpPr>
        <p:spPr>
          <a:xfrm>
            <a:off x="5015575" y="4287865"/>
            <a:ext cx="19065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61" name="Google Shape;161;p33">
            <a:hlinkClick r:id="" action="ppaction://noaction"/>
          </p:cNvPr>
          <p:cNvSpPr txBox="1">
            <a:spLocks noGrp="1"/>
          </p:cNvSpPr>
          <p:nvPr>
            <p:ph type="title" idx="9" hasCustomPrompt="1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5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4"/>
          <p:cNvSpPr/>
          <p:nvPr/>
        </p:nvSpPr>
        <p:spPr>
          <a:xfrm flipH="1">
            <a:off x="5204100" y="539500"/>
            <a:ext cx="3939900" cy="536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41" name="Google Shape;241;p44"/>
          <p:cNvSpPr/>
          <p:nvPr/>
        </p:nvSpPr>
        <p:spPr>
          <a:xfrm rot="5400000" flipH="1">
            <a:off x="105125" y="4670975"/>
            <a:ext cx="679500" cy="536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DM Serif Display"/>
              <a:buNone/>
              <a:defRPr sz="28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Light"/>
              <a:buChar char="●"/>
              <a:defRPr sz="1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 Light"/>
              <a:buChar char="●"/>
              <a:defRPr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●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8" r:id="rId5"/>
    <p:sldLayoutId id="2147483668" r:id="rId6"/>
    <p:sldLayoutId id="2147483669" r:id="rId7"/>
    <p:sldLayoutId id="2147483679" r:id="rId8"/>
    <p:sldLayoutId id="2147483690" r:id="rId9"/>
    <p:sldLayoutId id="214748369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2897">
          <p15:clr>
            <a:srgbClr val="EA4335"/>
          </p15:clr>
        </p15:guide>
        <p15:guide id="4" orient="horz" pos="34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9"/>
          <p:cNvSpPr txBox="1">
            <a:spLocks noGrp="1"/>
          </p:cNvSpPr>
          <p:nvPr>
            <p:ph type="ctrTitle"/>
          </p:nvPr>
        </p:nvSpPr>
        <p:spPr>
          <a:xfrm>
            <a:off x="2449550" y="1361100"/>
            <a:ext cx="4245000" cy="21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dirty="0"/>
              <a:t> </a:t>
            </a:r>
            <a:r>
              <a:rPr lang="en-IN" b="1" dirty="0"/>
              <a:t>Banking Analytics Dashboard</a:t>
            </a:r>
            <a:br>
              <a:rPr lang="en-IN" dirty="0"/>
            </a:br>
            <a:endParaRPr dirty="0"/>
          </a:p>
        </p:txBody>
      </p:sp>
      <p:sp>
        <p:nvSpPr>
          <p:cNvPr id="256" name="Google Shape;256;p49"/>
          <p:cNvSpPr txBox="1">
            <a:spLocks noGrp="1"/>
          </p:cNvSpPr>
          <p:nvPr>
            <p:ph type="subTitle" idx="1"/>
          </p:nvPr>
        </p:nvSpPr>
        <p:spPr>
          <a:xfrm>
            <a:off x="2449475" y="3483600"/>
            <a:ext cx="42450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SHREYA KUMARI</a:t>
            </a:r>
            <a:endParaRPr dirty="0"/>
          </a:p>
        </p:txBody>
      </p:sp>
      <p:sp>
        <p:nvSpPr>
          <p:cNvPr id="257" name="Google Shape;257;p49"/>
          <p:cNvSpPr/>
          <p:nvPr/>
        </p:nvSpPr>
        <p:spPr>
          <a:xfrm rot="10800000">
            <a:off x="7782000" y="367900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8" name="Google Shape;258;p49"/>
          <p:cNvSpPr/>
          <p:nvPr/>
        </p:nvSpPr>
        <p:spPr>
          <a:xfrm>
            <a:off x="381075" y="3949313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b="1" dirty="0"/>
              <a:t>Business Problem &amp; Context</a:t>
            </a:r>
            <a:endParaRPr lang="en-IN" dirty="0"/>
          </a:p>
        </p:txBody>
      </p:sp>
      <p:sp>
        <p:nvSpPr>
          <p:cNvPr id="264" name="Google Shape;264;p50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2224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Modern banking institutions handle diverse customer segments across multiple financial products.</a:t>
            </a:r>
            <a:br>
              <a:rPr lang="en-GB" dirty="0"/>
            </a:br>
            <a:r>
              <a:rPr lang="en-GB" dirty="0"/>
              <a:t>However, without clear visibility into customer </a:t>
            </a:r>
            <a:r>
              <a:rPr lang="en-GB" dirty="0" err="1"/>
              <a:t>behavior</a:t>
            </a:r>
            <a:r>
              <a:rPr lang="en-GB" dirty="0"/>
              <a:t>, product usage, and income patterns, it becomes challenging to:</a:t>
            </a:r>
          </a:p>
          <a:p>
            <a:r>
              <a:rPr lang="en-GB" dirty="0"/>
              <a:t>Understand key revenue-contributing customer groups</a:t>
            </a:r>
          </a:p>
          <a:p>
            <a:r>
              <a:rPr lang="en-GB" dirty="0"/>
              <a:t>Monitor deposit and loan distribution</a:t>
            </a:r>
          </a:p>
          <a:p>
            <a:r>
              <a:rPr lang="en-GB" dirty="0"/>
              <a:t>Identify high-value customer segments</a:t>
            </a:r>
          </a:p>
          <a:p>
            <a:r>
              <a:rPr lang="en-GB" dirty="0"/>
              <a:t>Track product adoption across customer demographics</a:t>
            </a:r>
          </a:p>
          <a:p>
            <a:r>
              <a:rPr lang="en-GB" dirty="0"/>
              <a:t>Support strategic financial decisions</a:t>
            </a:r>
          </a:p>
          <a:p>
            <a:r>
              <a:rPr lang="en-GB" dirty="0"/>
              <a:t>This dashboard provides a centralized view of customer banking metrics to help decision-makers evaluate performance, optimize customer portfolios, and improve strategic planning.</a:t>
            </a:r>
          </a:p>
        </p:txBody>
      </p:sp>
      <p:sp>
        <p:nvSpPr>
          <p:cNvPr id="265" name="Google Shape;265;p50"/>
          <p:cNvSpPr/>
          <p:nvPr/>
        </p:nvSpPr>
        <p:spPr>
          <a:xfrm flipH="1">
            <a:off x="5204100" y="539500"/>
            <a:ext cx="3939900" cy="536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50"/>
          <p:cNvSpPr/>
          <p:nvPr/>
        </p:nvSpPr>
        <p:spPr>
          <a:xfrm rot="5400000" flipH="1">
            <a:off x="105125" y="4670975"/>
            <a:ext cx="679500" cy="536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1"/>
          <p:cNvSpPr txBox="1">
            <a:spLocks noGrp="1"/>
          </p:cNvSpPr>
          <p:nvPr>
            <p:ph type="title"/>
          </p:nvPr>
        </p:nvSpPr>
        <p:spPr>
          <a:xfrm>
            <a:off x="270588" y="232785"/>
            <a:ext cx="8649477" cy="10828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sz="4000" b="1" dirty="0"/>
              <a:t>Project Objectives &amp; Performance KPIs</a:t>
            </a:r>
            <a:endParaRPr lang="en-IN" sz="40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39BC99F-A523-2793-57AF-358BE466FE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8510057"/>
              </p:ext>
            </p:extLst>
          </p:nvPr>
        </p:nvGraphicFramePr>
        <p:xfrm>
          <a:off x="277580" y="1646004"/>
          <a:ext cx="4185784" cy="3186105"/>
        </p:xfrm>
        <a:graphic>
          <a:graphicData uri="http://schemas.openxmlformats.org/drawingml/2006/table">
            <a:tbl>
              <a:tblPr/>
              <a:tblGrid>
                <a:gridCol w="2092892">
                  <a:extLst>
                    <a:ext uri="{9D8B030D-6E8A-4147-A177-3AD203B41FA5}">
                      <a16:colId xmlns:a16="http://schemas.microsoft.com/office/drawing/2014/main" val="1402264757"/>
                    </a:ext>
                  </a:extLst>
                </a:gridCol>
                <a:gridCol w="2092892">
                  <a:extLst>
                    <a:ext uri="{9D8B030D-6E8A-4147-A177-3AD203B41FA5}">
                      <a16:colId xmlns:a16="http://schemas.microsoft.com/office/drawing/2014/main" val="3594228642"/>
                    </a:ext>
                  </a:extLst>
                </a:gridCol>
              </a:tblGrid>
              <a:tr h="30833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Objective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Purpose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7231817"/>
                  </a:ext>
                </a:extLst>
              </a:tr>
              <a:tr h="71944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📌 </a:t>
                      </a:r>
                      <a:r>
                        <a:rPr lang="en-GB" sz="1200" b="1" dirty="0" err="1"/>
                        <a:t>Analyze</a:t>
                      </a:r>
                      <a:r>
                        <a:rPr lang="en-GB" sz="1200" b="1" dirty="0"/>
                        <a:t> customer banking </a:t>
                      </a:r>
                      <a:r>
                        <a:rPr lang="en-GB" sz="1200" b="1" dirty="0" err="1"/>
                        <a:t>behavior</a:t>
                      </a:r>
                      <a:endParaRPr lang="en-GB" sz="12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Understand deposit &amp; loan patterns across customer segments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0322945"/>
                  </a:ext>
                </a:extLst>
              </a:tr>
              <a:tr h="71944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📌 </a:t>
                      </a:r>
                      <a:r>
                        <a:rPr lang="en-GB" sz="1200" b="1"/>
                        <a:t>Identify high-value customer groups</a:t>
                      </a:r>
                      <a:endParaRPr lang="en-GB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Segment by income, occupation, banking type &amp; gender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6027796"/>
                  </a:ext>
                </a:extLst>
              </a:tr>
              <a:tr h="71944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📌 </a:t>
                      </a:r>
                      <a:r>
                        <a:rPr lang="en-IN" sz="1200" b="1"/>
                        <a:t>Evaluate loan &amp; deposit portfolio distribution</a:t>
                      </a:r>
                      <a:endParaRPr lang="en-IN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Assess contribution by relationship type &amp; financial products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0294376"/>
                  </a:ext>
                </a:extLst>
              </a:tr>
              <a:tr h="71944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📌 </a:t>
                      </a:r>
                      <a:r>
                        <a:rPr lang="en-IN" sz="1200" b="1"/>
                        <a:t>Support financial decision-making</a:t>
                      </a:r>
                      <a:endParaRPr lang="en-IN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Provide insights for portfolio optimization &amp; customer strategy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124192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E4E183F-8496-14FA-F9B2-C59A45C790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628295"/>
              </p:ext>
            </p:extLst>
          </p:nvPr>
        </p:nvGraphicFramePr>
        <p:xfrm>
          <a:off x="4644427" y="1595596"/>
          <a:ext cx="4275638" cy="3236514"/>
        </p:xfrm>
        <a:graphic>
          <a:graphicData uri="http://schemas.openxmlformats.org/drawingml/2006/table">
            <a:tbl>
              <a:tblPr/>
              <a:tblGrid>
                <a:gridCol w="2137819">
                  <a:extLst>
                    <a:ext uri="{9D8B030D-6E8A-4147-A177-3AD203B41FA5}">
                      <a16:colId xmlns:a16="http://schemas.microsoft.com/office/drawing/2014/main" val="479200357"/>
                    </a:ext>
                  </a:extLst>
                </a:gridCol>
                <a:gridCol w="2137819">
                  <a:extLst>
                    <a:ext uri="{9D8B030D-6E8A-4147-A177-3AD203B41FA5}">
                      <a16:colId xmlns:a16="http://schemas.microsoft.com/office/drawing/2014/main" val="1380965953"/>
                    </a:ext>
                  </a:extLst>
                </a:gridCol>
              </a:tblGrid>
              <a:tr h="27150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KPI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4137258"/>
                  </a:ext>
                </a:extLst>
              </a:tr>
              <a:tr h="6516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💰 </a:t>
                      </a:r>
                      <a:r>
                        <a:rPr lang="en-IN" sz="1200" b="1" dirty="0"/>
                        <a:t>Total Loans</a:t>
                      </a:r>
                      <a:endParaRPr lang="en-IN" sz="12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Sum of business lending, bank loans &amp; CC balances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0190383"/>
                  </a:ext>
                </a:extLst>
              </a:tr>
              <a:tr h="6516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🏦 </a:t>
                      </a:r>
                      <a:r>
                        <a:rPr lang="en-IN" sz="1200" b="1" dirty="0"/>
                        <a:t>Total Deposits</a:t>
                      </a:r>
                      <a:endParaRPr lang="en-IN" sz="12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Savings, checking &amp; foreign currency balances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8094120"/>
                  </a:ext>
                </a:extLst>
              </a:tr>
              <a:tr h="4615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👥 </a:t>
                      </a:r>
                      <a:r>
                        <a:rPr lang="en-IN" sz="1200" b="1"/>
                        <a:t>Total Clients</a:t>
                      </a:r>
                      <a:endParaRPr lang="en-IN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Count of unique customers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3930241"/>
                  </a:ext>
                </a:extLst>
              </a:tr>
              <a:tr h="27150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📈 </a:t>
                      </a:r>
                      <a:r>
                        <a:rPr lang="en-IN" sz="1200" b="1"/>
                        <a:t>Average Income</a:t>
                      </a:r>
                      <a:endParaRPr lang="en-IN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Mean customer income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19734"/>
                  </a:ext>
                </a:extLst>
              </a:tr>
              <a:tr h="4615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🏡 </a:t>
                      </a:r>
                      <a:r>
                        <a:rPr lang="en-IN" sz="1200" b="1"/>
                        <a:t>Avg Properties Owned</a:t>
                      </a:r>
                      <a:endParaRPr lang="en-IN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Asset indicator for wealth segment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918851"/>
                  </a:ext>
                </a:extLst>
              </a:tr>
              <a:tr h="4615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📊 </a:t>
                      </a:r>
                      <a:r>
                        <a:rPr lang="en-IN" sz="1200" b="1"/>
                        <a:t>Business Lending Volume</a:t>
                      </a:r>
                      <a:endParaRPr lang="en-IN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High-value credit exposure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8000087"/>
                  </a:ext>
                </a:extLst>
              </a:tr>
            </a:tbl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E1442AE-C635-77EA-BE55-2C7B4FC347E8}"/>
              </a:ext>
            </a:extLst>
          </p:cNvPr>
          <p:cNvCxnSpPr/>
          <p:nvPr/>
        </p:nvCxnSpPr>
        <p:spPr>
          <a:xfrm>
            <a:off x="371192" y="1946495"/>
            <a:ext cx="40197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52CA4D5-38A1-2732-73DE-FF81C0C1D7A8}"/>
              </a:ext>
            </a:extLst>
          </p:cNvPr>
          <p:cNvCxnSpPr>
            <a:cxnSpLocks/>
          </p:cNvCxnSpPr>
          <p:nvPr/>
        </p:nvCxnSpPr>
        <p:spPr>
          <a:xfrm>
            <a:off x="4653480" y="1946495"/>
            <a:ext cx="42303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5D8323D-3588-DC45-DF33-967A55791936}"/>
              </a:ext>
            </a:extLst>
          </p:cNvPr>
          <p:cNvCxnSpPr/>
          <p:nvPr/>
        </p:nvCxnSpPr>
        <p:spPr>
          <a:xfrm>
            <a:off x="6699564" y="1595596"/>
            <a:ext cx="0" cy="32365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D6C5ED-B53A-05A0-7883-00EE39F54D8E}"/>
              </a:ext>
            </a:extLst>
          </p:cNvPr>
          <p:cNvCxnSpPr/>
          <p:nvPr/>
        </p:nvCxnSpPr>
        <p:spPr>
          <a:xfrm>
            <a:off x="2279976" y="1612201"/>
            <a:ext cx="0" cy="32365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53"/>
          <p:cNvPicPr preferRelativeResize="0"/>
          <p:nvPr/>
        </p:nvPicPr>
        <p:blipFill rotWithShape="1">
          <a:blip r:embed="rId3">
            <a:alphaModFix/>
          </a:blip>
          <a:srcRect t="68861" r="1234" b="1634"/>
          <a:stretch/>
        </p:blipFill>
        <p:spPr>
          <a:xfrm>
            <a:off x="3340729" y="0"/>
            <a:ext cx="58032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53"/>
          <p:cNvSpPr txBox="1">
            <a:spLocks noGrp="1"/>
          </p:cNvSpPr>
          <p:nvPr>
            <p:ph type="ctrTitle"/>
          </p:nvPr>
        </p:nvSpPr>
        <p:spPr>
          <a:xfrm>
            <a:off x="796704" y="461565"/>
            <a:ext cx="8347295" cy="946200"/>
          </a:xfrm>
          <a:prstGeom prst="rect">
            <a:avLst/>
          </a:prstGeom>
          <a:solidFill>
            <a:srgbClr val="F3F3F3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3200" b="1" dirty="0"/>
              <a:t>Data Source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A7A1E2AB-8305-6638-031D-1226D8F28F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961319"/>
              </p:ext>
            </p:extLst>
          </p:nvPr>
        </p:nvGraphicFramePr>
        <p:xfrm>
          <a:off x="3801237" y="1539089"/>
          <a:ext cx="4882254" cy="2933439"/>
        </p:xfrm>
        <a:graphic>
          <a:graphicData uri="http://schemas.openxmlformats.org/drawingml/2006/table">
            <a:tbl>
              <a:tblPr/>
              <a:tblGrid>
                <a:gridCol w="2441127">
                  <a:extLst>
                    <a:ext uri="{9D8B030D-6E8A-4147-A177-3AD203B41FA5}">
                      <a16:colId xmlns:a16="http://schemas.microsoft.com/office/drawing/2014/main" val="1916441381"/>
                    </a:ext>
                  </a:extLst>
                </a:gridCol>
                <a:gridCol w="2441127">
                  <a:extLst>
                    <a:ext uri="{9D8B030D-6E8A-4147-A177-3AD203B41FA5}">
                      <a16:colId xmlns:a16="http://schemas.microsoft.com/office/drawing/2014/main" val="2673479422"/>
                    </a:ext>
                  </a:extLst>
                </a:gridCol>
              </a:tblGrid>
              <a:tr h="3121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Category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Fields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4319742"/>
                  </a:ext>
                </a:extLst>
              </a:tr>
              <a:tr h="5306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Customer Info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CustomerID, Gender, Joining Year, Nationality, Occupation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5161901"/>
                  </a:ext>
                </a:extLst>
              </a:tr>
              <a:tr h="74918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Financial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Bank Loans, Business Lending, Credit Card Balance, Bank Deposits, Checking Accounts, Saving Accounts, Foreign Currency Account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5898696"/>
                  </a:ext>
                </a:extLst>
              </a:tr>
              <a:tr h="3121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Income &amp; Assets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Estimated Income, Properties Owned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1752193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0EF0AB7-AEED-2FB9-581B-DBA08645D424}"/>
              </a:ext>
            </a:extLst>
          </p:cNvPr>
          <p:cNvCxnSpPr/>
          <p:nvPr/>
        </p:nvCxnSpPr>
        <p:spPr>
          <a:xfrm>
            <a:off x="6102036" y="1539089"/>
            <a:ext cx="0" cy="29334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222F524-52AD-63C4-A52D-66C7F9BEB9FD}"/>
              </a:ext>
            </a:extLst>
          </p:cNvPr>
          <p:cNvCxnSpPr/>
          <p:nvPr/>
        </p:nvCxnSpPr>
        <p:spPr>
          <a:xfrm>
            <a:off x="3783131" y="1855960"/>
            <a:ext cx="47723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82E0C59-6712-75E5-2C70-9C3B303C9E50}"/>
              </a:ext>
            </a:extLst>
          </p:cNvPr>
          <p:cNvSpPr txBox="1"/>
          <p:nvPr/>
        </p:nvSpPr>
        <p:spPr>
          <a:xfrm>
            <a:off x="135803" y="1666980"/>
            <a:ext cx="318681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📊 Dataset Summary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~3,000 customer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Banking customer profile &amp; product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Includes demographics, income, loans &amp; deposits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Source Format: CSV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Data cleaned using Python (Pandas)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Visualized &amp; </a:t>
            </a:r>
            <a:r>
              <a:rPr lang="en-IN" dirty="0" err="1"/>
              <a:t>modeled</a:t>
            </a:r>
            <a:r>
              <a:rPr lang="en-IN" dirty="0"/>
              <a:t> in Power BI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DAX used for KPI calculations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5"/>
          <p:cNvSpPr txBox="1">
            <a:spLocks noGrp="1"/>
          </p:cNvSpPr>
          <p:nvPr>
            <p:ph type="subTitle" idx="1"/>
          </p:nvPr>
        </p:nvSpPr>
        <p:spPr>
          <a:xfrm>
            <a:off x="6382693" y="972892"/>
            <a:ext cx="2604836" cy="339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b="1" dirty="0"/>
              <a:t>🛠️ End-to-End Workflow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" name="Google Shape;329;p55"/>
          <p:cNvSpPr txBox="1">
            <a:spLocks noGrp="1"/>
          </p:cNvSpPr>
          <p:nvPr>
            <p:ph type="ctrTitle"/>
          </p:nvPr>
        </p:nvSpPr>
        <p:spPr>
          <a:xfrm>
            <a:off x="4754950" y="394192"/>
            <a:ext cx="29832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Methodology</a:t>
            </a:r>
            <a:endParaRPr dirty="0"/>
          </a:p>
        </p:txBody>
      </p:sp>
      <p:pic>
        <p:nvPicPr>
          <p:cNvPr id="330" name="Google Shape;330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28751"/>
            <a:ext cx="3073552" cy="460349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C6923EA-45D8-C17E-C1D1-1D0B22FFFE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1860704"/>
              </p:ext>
            </p:extLst>
          </p:nvPr>
        </p:nvGraphicFramePr>
        <p:xfrm>
          <a:off x="4218915" y="1317980"/>
          <a:ext cx="4768614" cy="3022600"/>
        </p:xfrm>
        <a:graphic>
          <a:graphicData uri="http://schemas.openxmlformats.org/drawingml/2006/table">
            <a:tbl>
              <a:tblPr firstRow="1" bandRow="1">
                <a:tableStyleId>{5F50481E-4B46-4B75-9E6B-C3D13D6CDD4B}</a:tableStyleId>
              </a:tblPr>
              <a:tblGrid>
                <a:gridCol w="2384307">
                  <a:extLst>
                    <a:ext uri="{9D8B030D-6E8A-4147-A177-3AD203B41FA5}">
                      <a16:colId xmlns:a16="http://schemas.microsoft.com/office/drawing/2014/main" val="620030512"/>
                    </a:ext>
                  </a:extLst>
                </a:gridCol>
                <a:gridCol w="2384307">
                  <a:extLst>
                    <a:ext uri="{9D8B030D-6E8A-4147-A177-3AD203B41FA5}">
                      <a16:colId xmlns:a16="http://schemas.microsoft.com/office/drawing/2014/main" val="36900708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Phase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Tasks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5372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📥 </a:t>
                      </a:r>
                      <a:r>
                        <a:rPr lang="en-IN" sz="1200" b="1" dirty="0"/>
                        <a:t>Data Import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Loaded raw banking dataset (CSV)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735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🧹 </a:t>
                      </a:r>
                      <a:r>
                        <a:rPr lang="en-IN" sz="1200" b="1" dirty="0"/>
                        <a:t>Data Cleaning (Python)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Removed duplicates, formatted numeric values, standardized columns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5954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🧠 </a:t>
                      </a:r>
                      <a:r>
                        <a:rPr lang="en-IN" sz="1200" b="1" dirty="0"/>
                        <a:t>Data </a:t>
                      </a:r>
                      <a:r>
                        <a:rPr lang="en-IN" sz="1200" b="1" dirty="0" err="1"/>
                        <a:t>Modeling</a:t>
                      </a:r>
                      <a:r>
                        <a:rPr lang="en-IN" sz="1200" b="1" dirty="0"/>
                        <a:t> (Power BI)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Created relationships, defined fact/dimension tables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015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📐 </a:t>
                      </a:r>
                      <a:r>
                        <a:rPr lang="en-IN" sz="1200" b="1" dirty="0"/>
                        <a:t>DAX Measures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Built KPIs like Total Loan, Total Deposit, </a:t>
                      </a:r>
                      <a:r>
                        <a:rPr lang="en-GB" sz="1200" dirty="0" err="1"/>
                        <a:t>Avg</a:t>
                      </a:r>
                      <a:r>
                        <a:rPr lang="en-GB" sz="1200" dirty="0"/>
                        <a:t> Income, Customer Count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5631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🎯 </a:t>
                      </a:r>
                      <a:r>
                        <a:rPr lang="en-IN" sz="1200" b="1" dirty="0"/>
                        <a:t>Insights &amp; Recommendations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Identified high-value customers and financial patterns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029654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53CECB2-D03F-B93C-7EB4-978E6CC4F164}"/>
              </a:ext>
            </a:extLst>
          </p:cNvPr>
          <p:cNvSpPr txBox="1"/>
          <p:nvPr/>
        </p:nvSpPr>
        <p:spPr>
          <a:xfrm>
            <a:off x="651850" y="1340643"/>
            <a:ext cx="148476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accent6"/>
                </a:solidFill>
              </a:rPr>
              <a:t>📁 Data </a:t>
            </a:r>
          </a:p>
          <a:p>
            <a:pPr algn="ctr"/>
            <a:r>
              <a:rPr lang="en-IN" dirty="0">
                <a:solidFill>
                  <a:schemeClr val="accent6"/>
                </a:solidFill>
              </a:rPr>
              <a:t>⬇︎</a:t>
            </a:r>
          </a:p>
          <a:p>
            <a:pPr algn="ctr"/>
            <a:r>
              <a:rPr lang="en-IN" dirty="0">
                <a:solidFill>
                  <a:schemeClr val="accent6"/>
                </a:solidFill>
              </a:rPr>
              <a:t>🧹 Cleaning </a:t>
            </a:r>
          </a:p>
          <a:p>
            <a:pPr algn="ctr"/>
            <a:r>
              <a:rPr lang="en-IN" dirty="0">
                <a:solidFill>
                  <a:schemeClr val="accent6"/>
                </a:solidFill>
              </a:rPr>
              <a:t>⬇︎</a:t>
            </a:r>
          </a:p>
          <a:p>
            <a:pPr algn="ctr"/>
            <a:r>
              <a:rPr lang="en-IN" dirty="0">
                <a:solidFill>
                  <a:schemeClr val="accent6"/>
                </a:solidFill>
              </a:rPr>
              <a:t> 🧠 </a:t>
            </a:r>
            <a:r>
              <a:rPr lang="en-IN" dirty="0" err="1">
                <a:solidFill>
                  <a:schemeClr val="accent6"/>
                </a:solidFill>
              </a:rPr>
              <a:t>Modeling</a:t>
            </a:r>
            <a:r>
              <a:rPr lang="en-IN" dirty="0">
                <a:solidFill>
                  <a:schemeClr val="accent6"/>
                </a:solidFill>
              </a:rPr>
              <a:t> </a:t>
            </a:r>
          </a:p>
          <a:p>
            <a:pPr algn="ctr"/>
            <a:r>
              <a:rPr lang="en-IN" dirty="0">
                <a:solidFill>
                  <a:schemeClr val="accent6"/>
                </a:solidFill>
              </a:rPr>
              <a:t>⬇︎</a:t>
            </a:r>
          </a:p>
          <a:p>
            <a:pPr algn="ctr"/>
            <a:r>
              <a:rPr lang="en-IN" dirty="0">
                <a:solidFill>
                  <a:schemeClr val="accent6"/>
                </a:solidFill>
              </a:rPr>
              <a:t>🧮 DAX </a:t>
            </a:r>
          </a:p>
          <a:p>
            <a:pPr algn="ctr"/>
            <a:r>
              <a:rPr lang="en-IN" dirty="0">
                <a:solidFill>
                  <a:schemeClr val="accent6"/>
                </a:solidFill>
              </a:rPr>
              <a:t>⬇︎</a:t>
            </a:r>
          </a:p>
          <a:p>
            <a:pPr algn="ctr"/>
            <a:r>
              <a:rPr lang="en-IN" dirty="0">
                <a:solidFill>
                  <a:schemeClr val="accent6"/>
                </a:solidFill>
              </a:rPr>
              <a:t>📊Dashboard </a:t>
            </a:r>
          </a:p>
          <a:p>
            <a:pPr algn="ctr"/>
            <a:r>
              <a:rPr lang="en-IN" dirty="0">
                <a:solidFill>
                  <a:schemeClr val="accent6"/>
                </a:solidFill>
              </a:rPr>
              <a:t>⬇︎</a:t>
            </a:r>
          </a:p>
          <a:p>
            <a:pPr algn="ctr"/>
            <a:r>
              <a:rPr lang="en-IN" dirty="0">
                <a:solidFill>
                  <a:schemeClr val="accent6"/>
                </a:solidFill>
              </a:rPr>
              <a:t>🎯 Insights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54"/>
          <p:cNvPicPr preferRelativeResize="0"/>
          <p:nvPr/>
        </p:nvPicPr>
        <p:blipFill rotWithShape="1">
          <a:blip r:embed="rId3">
            <a:alphaModFix/>
          </a:blip>
          <a:srcRect t="5444" b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54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54"/>
          <p:cNvSpPr txBox="1">
            <a:spLocks noGrp="1"/>
          </p:cNvSpPr>
          <p:nvPr>
            <p:ph type="title"/>
          </p:nvPr>
        </p:nvSpPr>
        <p:spPr>
          <a:xfrm flipH="1">
            <a:off x="4804872" y="1801640"/>
            <a:ext cx="4130898" cy="14485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1200" b="1" dirty="0">
                <a:solidFill>
                  <a:schemeClr val="accent6"/>
                </a:solidFill>
              </a:rPr>
              <a:t>🎯 Dashboard Focus</a:t>
            </a:r>
            <a:br>
              <a:rPr lang="en-GB" sz="1200" b="1" dirty="0">
                <a:solidFill>
                  <a:schemeClr val="accent6"/>
                </a:solidFill>
              </a:rPr>
            </a:br>
            <a:br>
              <a:rPr lang="en-GB" sz="1200" b="1" dirty="0">
                <a:solidFill>
                  <a:schemeClr val="accent6"/>
                </a:solidFill>
              </a:rPr>
            </a:br>
            <a:r>
              <a:rPr lang="en-GB" sz="1200" b="1" dirty="0">
                <a:solidFill>
                  <a:schemeClr val="accent6"/>
                </a:solidFill>
              </a:rPr>
              <a:t>* </a:t>
            </a:r>
            <a:r>
              <a:rPr lang="en-GB" sz="1200" dirty="0">
                <a:solidFill>
                  <a:schemeClr val="accent6"/>
                </a:solidFill>
              </a:rPr>
              <a:t>Executive-level view of banking KPIs</a:t>
            </a:r>
            <a:br>
              <a:rPr lang="en-GB" sz="1200" dirty="0">
                <a:solidFill>
                  <a:schemeClr val="accent6"/>
                </a:solidFill>
              </a:rPr>
            </a:br>
            <a:r>
              <a:rPr lang="en-GB" sz="1200" dirty="0">
                <a:solidFill>
                  <a:schemeClr val="accent6"/>
                </a:solidFill>
              </a:rPr>
              <a:t>* Snapshot of customer profile &amp; financial products</a:t>
            </a:r>
            <a:br>
              <a:rPr lang="en-GB" sz="1200" dirty="0">
                <a:solidFill>
                  <a:schemeClr val="accent6"/>
                </a:solidFill>
              </a:rPr>
            </a:br>
            <a:r>
              <a:rPr lang="en-GB" sz="1200" dirty="0">
                <a:solidFill>
                  <a:schemeClr val="accent6"/>
                </a:solidFill>
              </a:rPr>
              <a:t>* Quick insights into loan &amp; deposit distribution</a:t>
            </a:r>
          </a:p>
        </p:txBody>
      </p:sp>
      <p:sp>
        <p:nvSpPr>
          <p:cNvPr id="323" name="Google Shape;323;p54"/>
          <p:cNvSpPr txBox="1">
            <a:spLocks noGrp="1"/>
          </p:cNvSpPr>
          <p:nvPr>
            <p:ph type="subTitle" idx="1"/>
          </p:nvPr>
        </p:nvSpPr>
        <p:spPr>
          <a:xfrm>
            <a:off x="1991000" y="150000"/>
            <a:ext cx="7053412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800" dirty="0"/>
              <a:t>📊 </a:t>
            </a:r>
            <a:r>
              <a:rPr lang="en-GB" sz="2800" b="1" dirty="0"/>
              <a:t>Overall Banking Performance Dashboard</a:t>
            </a:r>
            <a:endParaRPr lang="en-GB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5C3E4F-F23B-7709-DDEA-4C070A1FE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230" y="3426280"/>
            <a:ext cx="2030700" cy="11443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B24938-3256-2B09-4BC9-C9C5CE901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588" y="4655434"/>
            <a:ext cx="5556698" cy="4107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09467A-5B23-282A-7E3E-100DCAD08F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230" y="1688165"/>
            <a:ext cx="3914968" cy="16532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D50AEA-F3F9-DAFB-3027-214C37DF79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17686" y="3425932"/>
            <a:ext cx="1805511" cy="114466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3">
          <a:extLst>
            <a:ext uri="{FF2B5EF4-FFF2-40B4-BE49-F238E27FC236}">
              <a16:creationId xmlns:a16="http://schemas.microsoft.com/office/drawing/2014/main" id="{CD210864-74A2-E2D4-6C42-3D829A2DE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8">
            <a:extLst>
              <a:ext uri="{FF2B5EF4-FFF2-40B4-BE49-F238E27FC236}">
                <a16:creationId xmlns:a16="http://schemas.microsoft.com/office/drawing/2014/main" id="{198F327F-C6C1-1154-273A-ACD52CAB0719}"/>
              </a:ext>
            </a:extLst>
          </p:cNvPr>
          <p:cNvSpPr/>
          <p:nvPr/>
        </p:nvSpPr>
        <p:spPr>
          <a:xfrm>
            <a:off x="4610050" y="-28489"/>
            <a:ext cx="4533900" cy="5173800"/>
          </a:xfrm>
          <a:prstGeom prst="rect">
            <a:avLst/>
          </a:prstGeom>
          <a:solidFill>
            <a:schemeClr val="dk1">
              <a:alpha val="723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58">
            <a:extLst>
              <a:ext uri="{FF2B5EF4-FFF2-40B4-BE49-F238E27FC236}">
                <a16:creationId xmlns:a16="http://schemas.microsoft.com/office/drawing/2014/main" id="{D27B0757-01CC-E895-CD2E-AFB47A0CA10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662" y="944625"/>
            <a:ext cx="4282288" cy="3936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>
                <a:solidFill>
                  <a:schemeClr val="accent6"/>
                </a:solidFill>
              </a:rPr>
              <a:t>🧠 Key Strategic Outcomes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6"/>
                </a:solidFill>
              </a:rPr>
              <a:t>Identified high-value customer segments driving majority of deposits &amp; lending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6"/>
                </a:solidFill>
              </a:rPr>
              <a:t>Highlighted wealth &amp; business customers as core revenue contributors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6"/>
                </a:solidFill>
              </a:rPr>
              <a:t>Uncovered </a:t>
            </a:r>
            <a:r>
              <a:rPr lang="en-GB" dirty="0" err="1">
                <a:solidFill>
                  <a:schemeClr val="accent6"/>
                </a:solidFill>
              </a:rPr>
              <a:t>behavioral</a:t>
            </a:r>
            <a:r>
              <a:rPr lang="en-GB" dirty="0">
                <a:solidFill>
                  <a:schemeClr val="accent6"/>
                </a:solidFill>
              </a:rPr>
              <a:t> patterns tied to income, tenure, and asset ownership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6"/>
                </a:solidFill>
              </a:rPr>
              <a:t>Delivered data-backed recommendations to boost customer value &amp; retention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6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</a:pPr>
            <a:r>
              <a:rPr lang="en-GB" dirty="0">
                <a:solidFill>
                  <a:schemeClr val="accent6"/>
                </a:solidFill>
              </a:rPr>
              <a:t>🌟 Final </a:t>
            </a:r>
            <a:r>
              <a:rPr lang="en-GB" dirty="0" err="1">
                <a:solidFill>
                  <a:schemeClr val="accent6"/>
                </a:solidFill>
              </a:rPr>
              <a:t>Thought“The</a:t>
            </a:r>
            <a:r>
              <a:rPr lang="en-GB" dirty="0">
                <a:solidFill>
                  <a:schemeClr val="accent6"/>
                </a:solidFill>
              </a:rPr>
              <a:t> strength of a bank lies not only in its capital, but in understanding the customers who drive it.”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356" name="Google Shape;356;p58">
            <a:extLst>
              <a:ext uri="{FF2B5EF4-FFF2-40B4-BE49-F238E27FC236}">
                <a16:creationId xmlns:a16="http://schemas.microsoft.com/office/drawing/2014/main" id="{8AD6E4EB-12E4-B29A-BDD7-B1D39FA4569A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874988" y="944624"/>
            <a:ext cx="4075350" cy="36545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🚀 </a:t>
            </a:r>
            <a:r>
              <a:rPr lang="en-IN" b="1" dirty="0"/>
              <a:t>Impact Potential</a:t>
            </a:r>
          </a:p>
          <a:p>
            <a:pPr algn="r"/>
            <a:r>
              <a:rPr lang="en-GB" dirty="0"/>
              <a:t>With targeted product strategy and enhanced customer focus, the bank can achieve:</a:t>
            </a:r>
          </a:p>
          <a:p>
            <a:endParaRPr lang="en-GB" dirty="0"/>
          </a:p>
        </p:txBody>
      </p:sp>
      <p:sp>
        <p:nvSpPr>
          <p:cNvPr id="357" name="Google Shape;357;p58">
            <a:extLst>
              <a:ext uri="{FF2B5EF4-FFF2-40B4-BE49-F238E27FC236}">
                <a16:creationId xmlns:a16="http://schemas.microsoft.com/office/drawing/2014/main" id="{96CCFA73-027A-7178-D28A-AFF6B097834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75335" y="262551"/>
            <a:ext cx="4035677" cy="4876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</a:rPr>
              <a:t>Strategic Conclusion</a:t>
            </a:r>
            <a:endParaRPr dirty="0">
              <a:solidFill>
                <a:schemeClr val="dk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5DDB21A-1870-18F6-281B-307A239DB0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68135"/>
              </p:ext>
            </p:extLst>
          </p:nvPr>
        </p:nvGraphicFramePr>
        <p:xfrm>
          <a:off x="4940062" y="1765433"/>
          <a:ext cx="4075350" cy="2069288"/>
        </p:xfrm>
        <a:graphic>
          <a:graphicData uri="http://schemas.openxmlformats.org/drawingml/2006/table">
            <a:tbl>
              <a:tblPr/>
              <a:tblGrid>
                <a:gridCol w="2037675">
                  <a:extLst>
                    <a:ext uri="{9D8B030D-6E8A-4147-A177-3AD203B41FA5}">
                      <a16:colId xmlns:a16="http://schemas.microsoft.com/office/drawing/2014/main" val="2784746842"/>
                    </a:ext>
                  </a:extLst>
                </a:gridCol>
                <a:gridCol w="2037675">
                  <a:extLst>
                    <a:ext uri="{9D8B030D-6E8A-4147-A177-3AD203B41FA5}">
                      <a16:colId xmlns:a16="http://schemas.microsoft.com/office/drawing/2014/main" val="508760384"/>
                    </a:ext>
                  </a:extLst>
                </a:gridCol>
              </a:tblGrid>
              <a:tr h="2361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chemeClr val="bg1"/>
                          </a:solidFill>
                        </a:rPr>
                        <a:t>Impact Area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>
                          <a:solidFill>
                            <a:schemeClr val="bg1"/>
                          </a:solidFill>
                        </a:rPr>
                        <a:t>Benefit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6119167"/>
                  </a:ext>
                </a:extLst>
              </a:tr>
              <a:tr h="516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>
                          <a:solidFill>
                            <a:schemeClr val="bg1"/>
                          </a:solidFill>
                        </a:rPr>
                        <a:t>💰 Profit Growth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</a:rPr>
                        <a:t>Higher cross-sell &amp; upsell to premium clients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4269876"/>
                  </a:ext>
                </a:extLst>
              </a:tr>
              <a:tr h="51648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>
                          <a:solidFill>
                            <a:schemeClr val="bg1"/>
                          </a:solidFill>
                        </a:rPr>
                        <a:t>🎯 Customer Focus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00">
                          <a:solidFill>
                            <a:schemeClr val="bg1"/>
                          </a:solidFill>
                        </a:rPr>
                        <a:t>Personalized wealth, credit &amp; advisory solutions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9364962"/>
                  </a:ext>
                </a:extLst>
              </a:tr>
              <a:tr h="36584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>
                          <a:solidFill>
                            <a:schemeClr val="bg1"/>
                          </a:solidFill>
                        </a:rPr>
                        <a:t>🔁 Retention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00">
                          <a:solidFill>
                            <a:schemeClr val="bg1"/>
                          </a:solidFill>
                        </a:rPr>
                        <a:t>Stronger loyalty among long-tenure clients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1369186"/>
                  </a:ext>
                </a:extLst>
              </a:tr>
              <a:tr h="36584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dirty="0">
                          <a:solidFill>
                            <a:schemeClr val="bg1"/>
                          </a:solidFill>
                        </a:rPr>
                        <a:t>🧩 Resource Allocation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00" dirty="0">
                          <a:solidFill>
                            <a:schemeClr val="bg1"/>
                          </a:solidFill>
                        </a:rPr>
                        <a:t>Prioritize segments that drive maximum value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9044966"/>
                  </a:ext>
                </a:extLst>
              </a:tr>
            </a:tbl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FFE418-4A0B-9E19-E921-7BE3036E7C5E}"/>
              </a:ext>
            </a:extLst>
          </p:cNvPr>
          <p:cNvCxnSpPr/>
          <p:nvPr/>
        </p:nvCxnSpPr>
        <p:spPr>
          <a:xfrm>
            <a:off x="6844420" y="1765433"/>
            <a:ext cx="0" cy="2145664"/>
          </a:xfrm>
          <a:prstGeom prst="line">
            <a:avLst/>
          </a:prstGeom>
          <a:ln>
            <a:solidFill>
              <a:schemeClr val="tx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A7A29FB-BE82-0394-A43E-139B32E4F125}"/>
              </a:ext>
            </a:extLst>
          </p:cNvPr>
          <p:cNvCxnSpPr/>
          <p:nvPr/>
        </p:nvCxnSpPr>
        <p:spPr>
          <a:xfrm>
            <a:off x="5006566" y="2027976"/>
            <a:ext cx="369381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676159"/>
      </p:ext>
    </p:extLst>
  </p:cSld>
  <p:clrMapOvr>
    <a:masterClrMapping/>
  </p:clrMapOvr>
</p:sld>
</file>

<file path=ppt/theme/theme1.xml><?xml version="1.0" encoding="utf-8"?>
<a:theme xmlns:a="http://schemas.openxmlformats.org/drawingml/2006/main" name="Investment Business Plan By Slidesgo">
  <a:themeElements>
    <a:clrScheme name="Simple Light">
      <a:dk1>
        <a:srgbClr val="F3F3F3"/>
      </a:dk1>
      <a:lt1>
        <a:srgbClr val="434343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554</Words>
  <Application>Microsoft Office PowerPoint</Application>
  <PresentationFormat>On-screen Show (16:9)</PresentationFormat>
  <Paragraphs>100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DM Serif Display</vt:lpstr>
      <vt:lpstr>Open Sans Light</vt:lpstr>
      <vt:lpstr>Arial</vt:lpstr>
      <vt:lpstr>Open Sans</vt:lpstr>
      <vt:lpstr>Fira Sans Extra Condensed Medium</vt:lpstr>
      <vt:lpstr>Investment Business Plan By Slidesgo</vt:lpstr>
      <vt:lpstr> Banking Analytics Dashboard </vt:lpstr>
      <vt:lpstr>Business Problem &amp; Context</vt:lpstr>
      <vt:lpstr>Project Objectives &amp; Performance KPIs</vt:lpstr>
      <vt:lpstr>Data Source</vt:lpstr>
      <vt:lpstr>Methodology</vt:lpstr>
      <vt:lpstr>🎯 Dashboard Focus  * Executive-level view of banking KPIs * Snapshot of customer profile &amp; financial products * Quick insights into loan &amp; deposit distribution</vt:lpstr>
      <vt:lpstr>Strategic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Shreya Kumari</cp:lastModifiedBy>
  <cp:revision>1</cp:revision>
  <dcterms:modified xsi:type="dcterms:W3CDTF">2025-11-04T11:23:24Z</dcterms:modified>
</cp:coreProperties>
</file>